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7"/>
  </p:notesMasterIdLst>
  <p:handoutMasterIdLst>
    <p:handoutMasterId r:id="rId8"/>
  </p:handoutMasterIdLst>
  <p:sldIdLst>
    <p:sldId id="293" r:id="rId3"/>
    <p:sldId id="292" r:id="rId4"/>
    <p:sldId id="289" r:id="rId5"/>
    <p:sldId id="258" r:id="rId6"/>
  </p:sldIdLst>
  <p:sldSz cx="9144000" cy="6858000" type="screen4x3"/>
  <p:notesSz cx="7104063"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35" autoAdjust="0"/>
  </p:normalViewPr>
  <p:slideViewPr>
    <p:cSldViewPr>
      <p:cViewPr>
        <p:scale>
          <a:sx n="60" d="100"/>
          <a:sy n="60" d="100"/>
        </p:scale>
        <p:origin x="1908" y="132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78163" cy="51117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4024313" y="2"/>
            <a:ext cx="3078162" cy="511174"/>
          </a:xfrm>
          <a:prstGeom prst="rect">
            <a:avLst/>
          </a:prstGeom>
        </p:spPr>
        <p:txBody>
          <a:bodyPr vert="horz" lIns="91440" tIns="45720" rIns="91440" bIns="45720" rtlCol="0"/>
          <a:lstStyle>
            <a:lvl1pPr algn="r">
              <a:defRPr sz="1200"/>
            </a:lvl1pPr>
          </a:lstStyle>
          <a:p>
            <a:fld id="{92448CB5-D30B-442B-8A1E-B5E80E3EAF6D}" type="datetimeFigureOut">
              <a:rPr lang="es-ES" smtClean="0"/>
              <a:pPr/>
              <a:t>29/01/2020</a:t>
            </a:fld>
            <a:endParaRPr lang="es-ES"/>
          </a:p>
        </p:txBody>
      </p:sp>
      <p:sp>
        <p:nvSpPr>
          <p:cNvPr id="4" name="3 Marcador de pie de página"/>
          <p:cNvSpPr>
            <a:spLocks noGrp="1"/>
          </p:cNvSpPr>
          <p:nvPr>
            <p:ph type="ftr" sz="quarter" idx="2"/>
          </p:nvPr>
        </p:nvSpPr>
        <p:spPr>
          <a:xfrm>
            <a:off x="1" y="9721852"/>
            <a:ext cx="3078163" cy="511174"/>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4024313" y="9721852"/>
            <a:ext cx="3078162" cy="511174"/>
          </a:xfrm>
          <a:prstGeom prst="rect">
            <a:avLst/>
          </a:prstGeom>
        </p:spPr>
        <p:txBody>
          <a:bodyPr vert="horz" lIns="91440" tIns="45720" rIns="91440" bIns="45720" rtlCol="0" anchor="b"/>
          <a:lstStyle>
            <a:lvl1pPr algn="r">
              <a:defRPr sz="1200"/>
            </a:lvl1pPr>
          </a:lstStyle>
          <a:p>
            <a:fld id="{96AEB44D-374C-47CC-A435-9355AC32624A}"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78427" cy="511730"/>
          </a:xfrm>
          <a:prstGeom prst="rect">
            <a:avLst/>
          </a:prstGeom>
        </p:spPr>
        <p:txBody>
          <a:bodyPr vert="horz" lIns="99075" tIns="49538" rIns="99075" bIns="49538" rtlCol="0"/>
          <a:lstStyle>
            <a:lvl1pPr algn="l">
              <a:defRPr sz="1300"/>
            </a:lvl1pPr>
          </a:lstStyle>
          <a:p>
            <a:endParaRPr lang="es-ES"/>
          </a:p>
        </p:txBody>
      </p:sp>
      <p:sp>
        <p:nvSpPr>
          <p:cNvPr id="3" name="2 Marcador de fecha"/>
          <p:cNvSpPr>
            <a:spLocks noGrp="1"/>
          </p:cNvSpPr>
          <p:nvPr>
            <p:ph type="dt" idx="1"/>
          </p:nvPr>
        </p:nvSpPr>
        <p:spPr>
          <a:xfrm>
            <a:off x="4023993" y="2"/>
            <a:ext cx="3078427" cy="511730"/>
          </a:xfrm>
          <a:prstGeom prst="rect">
            <a:avLst/>
          </a:prstGeom>
        </p:spPr>
        <p:txBody>
          <a:bodyPr vert="horz" lIns="99075" tIns="49538" rIns="99075" bIns="49538" rtlCol="0"/>
          <a:lstStyle>
            <a:lvl1pPr algn="r">
              <a:defRPr sz="1300"/>
            </a:lvl1pPr>
          </a:lstStyle>
          <a:p>
            <a:fld id="{D2B27EF9-E3D5-47B8-A34E-73E33C4744D5}" type="datetimeFigureOut">
              <a:rPr lang="es-ES" smtClean="0"/>
              <a:pPr/>
              <a:t>29/01/2020</a:t>
            </a:fld>
            <a:endParaRPr lang="es-ES"/>
          </a:p>
        </p:txBody>
      </p:sp>
      <p:sp>
        <p:nvSpPr>
          <p:cNvPr id="4" name="3 Marcador de imagen de diapositiva"/>
          <p:cNvSpPr>
            <a:spLocks noGrp="1" noRot="1" noChangeAspect="1"/>
          </p:cNvSpPr>
          <p:nvPr>
            <p:ph type="sldImg" idx="2"/>
          </p:nvPr>
        </p:nvSpPr>
        <p:spPr>
          <a:xfrm>
            <a:off x="993775" y="768350"/>
            <a:ext cx="5116513" cy="3838575"/>
          </a:xfrm>
          <a:prstGeom prst="rect">
            <a:avLst/>
          </a:prstGeom>
          <a:noFill/>
          <a:ln w="12700">
            <a:solidFill>
              <a:prstClr val="black"/>
            </a:solidFill>
          </a:ln>
        </p:spPr>
        <p:txBody>
          <a:bodyPr vert="horz" lIns="99075" tIns="49538" rIns="99075" bIns="49538" rtlCol="0" anchor="ctr"/>
          <a:lstStyle/>
          <a:p>
            <a:endParaRPr lang="es-ES"/>
          </a:p>
        </p:txBody>
      </p:sp>
      <p:sp>
        <p:nvSpPr>
          <p:cNvPr id="5" name="4 Marcador de notas"/>
          <p:cNvSpPr>
            <a:spLocks noGrp="1"/>
          </p:cNvSpPr>
          <p:nvPr>
            <p:ph type="body" sz="quarter" idx="3"/>
          </p:nvPr>
        </p:nvSpPr>
        <p:spPr>
          <a:xfrm>
            <a:off x="710407" y="4861441"/>
            <a:ext cx="5683250" cy="4605575"/>
          </a:xfrm>
          <a:prstGeom prst="rect">
            <a:avLst/>
          </a:prstGeom>
        </p:spPr>
        <p:txBody>
          <a:bodyPr vert="horz" lIns="99075" tIns="49538" rIns="99075" bIns="49538"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721107"/>
            <a:ext cx="3078427" cy="511730"/>
          </a:xfrm>
          <a:prstGeom prst="rect">
            <a:avLst/>
          </a:prstGeom>
        </p:spPr>
        <p:txBody>
          <a:bodyPr vert="horz" lIns="99075" tIns="49538" rIns="99075" bIns="49538"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4023993" y="9721107"/>
            <a:ext cx="3078427" cy="511730"/>
          </a:xfrm>
          <a:prstGeom prst="rect">
            <a:avLst/>
          </a:prstGeom>
        </p:spPr>
        <p:txBody>
          <a:bodyPr vert="horz" lIns="99075" tIns="49538" rIns="99075" bIns="49538" rtlCol="0" anchor="b"/>
          <a:lstStyle>
            <a:lvl1pPr algn="r">
              <a:defRPr sz="1300"/>
            </a:lvl1pPr>
          </a:lstStyle>
          <a:p>
            <a:fld id="{0EA1137A-7D29-498D-9E14-0778CA8C718A}"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err="1"/>
              <a:t>Insuf</a:t>
            </a:r>
            <a:r>
              <a:rPr lang="es-ES" dirty="0"/>
              <a:t> renal,</a:t>
            </a:r>
            <a:r>
              <a:rPr lang="es-ES" baseline="0" dirty="0"/>
              <a:t> no de albuminuria o FG&gt;60</a:t>
            </a:r>
            <a:endParaRPr lang="es-ES" dirty="0"/>
          </a:p>
        </p:txBody>
      </p:sp>
      <p:sp>
        <p:nvSpPr>
          <p:cNvPr id="4" name="3 Marcador de número de diapositiva"/>
          <p:cNvSpPr>
            <a:spLocks noGrp="1"/>
          </p:cNvSpPr>
          <p:nvPr>
            <p:ph type="sldNum" sz="quarter" idx="10"/>
          </p:nvPr>
        </p:nvSpPr>
        <p:spPr/>
        <p:txBody>
          <a:bodyPr/>
          <a:lstStyle/>
          <a:p>
            <a:fld id="{0EA1137A-7D29-498D-9E14-0778CA8C718A}" type="slidenum">
              <a:rPr lang="es-ES" smtClean="0"/>
              <a:pPr/>
              <a:t>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a:t>Excel en el subgrupo de ictus</a:t>
            </a:r>
          </a:p>
        </p:txBody>
      </p:sp>
      <p:sp>
        <p:nvSpPr>
          <p:cNvPr id="4" name="3 Marcador de número de diapositiva"/>
          <p:cNvSpPr>
            <a:spLocks noGrp="1"/>
          </p:cNvSpPr>
          <p:nvPr>
            <p:ph type="sldNum" sz="quarter" idx="10"/>
          </p:nvPr>
        </p:nvSpPr>
        <p:spPr/>
        <p:txBody>
          <a:bodyPr/>
          <a:lstStyle/>
          <a:p>
            <a:fld id="{0EA1137A-7D29-498D-9E14-0778CA8C718A}" type="slidenum">
              <a:rPr lang="es-ES" smtClean="0"/>
              <a:pPr/>
              <a:t>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5"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4FAEFEC5-8E81-4F0C-A530-D0C0AB22BE25}"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2186320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7"/>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5"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0114B568-0F5F-4E99-9A4F-67F10274BBED}"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3772793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5949" y="1600200"/>
            <a:ext cx="4008437" cy="42878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6789" y="1600200"/>
            <a:ext cx="4010025" cy="42878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6"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CA725295-51AA-4D6A-A4B9-8DB27190F72B}"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2563955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66"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6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8"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60DC3E54-8F93-4A35-962E-57F34B6EB3B7}"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1690479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4"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116BBFE0-163B-485F-AA38-4003B93FF1F3}"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1120055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3"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BC3BA4E6-585B-4ADD-9E33-D857CB109E93}"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865786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6"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DE189A34-92B8-485D-A4D5-CD5E9BD1C854}"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2877640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66"/>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6"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8F294E61-2A10-4532-8690-97C66894B03A}"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214497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5"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3E803FC5-CBF2-4831-9C50-61B2372E54B2}"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529952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5316" y="344500"/>
            <a:ext cx="2041525" cy="55435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5942" y="344500"/>
            <a:ext cx="5976937" cy="55435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5"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85111EF4-E418-480B-83BB-AB731BAB8165}"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860535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44551" y="344489"/>
            <a:ext cx="7624763" cy="730251"/>
          </a:xfrm>
        </p:spPr>
        <p:txBody>
          <a:bodyPr/>
          <a:lstStyle/>
          <a:p>
            <a:r>
              <a:rPr lang="en-US"/>
              <a:t>Click to edit Master title style</a:t>
            </a:r>
          </a:p>
        </p:txBody>
      </p:sp>
      <p:sp>
        <p:nvSpPr>
          <p:cNvPr id="3" name="Text Placeholder 2"/>
          <p:cNvSpPr>
            <a:spLocks noGrp="1"/>
          </p:cNvSpPr>
          <p:nvPr>
            <p:ph type="body" sz="half" idx="1"/>
          </p:nvPr>
        </p:nvSpPr>
        <p:spPr>
          <a:xfrm>
            <a:off x="515949" y="1600200"/>
            <a:ext cx="4008437" cy="42878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6789" y="1600200"/>
            <a:ext cx="4010025" cy="42878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6"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6FAB891F-7D7A-44CE-A8FC-7C2CB750E3A8}"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12859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44551" y="344489"/>
            <a:ext cx="7624763" cy="730251"/>
          </a:xfrm>
        </p:spPr>
        <p:txBody>
          <a:bodyPr/>
          <a:lstStyle/>
          <a:p>
            <a:r>
              <a:rPr lang="en-US"/>
              <a:t>Click to edit Master title style</a:t>
            </a:r>
          </a:p>
        </p:txBody>
      </p:sp>
      <p:sp>
        <p:nvSpPr>
          <p:cNvPr id="3" name="Table Placeholder 2"/>
          <p:cNvSpPr>
            <a:spLocks noGrp="1"/>
          </p:cNvSpPr>
          <p:nvPr>
            <p:ph type="tbl" idx="1"/>
          </p:nvPr>
        </p:nvSpPr>
        <p:spPr>
          <a:xfrm>
            <a:off x="515938" y="1600200"/>
            <a:ext cx="8170862" cy="4287839"/>
          </a:xfrm>
        </p:spPr>
        <p:txBody>
          <a:bodyPr/>
          <a:lstStyle/>
          <a:p>
            <a:pPr lvl="0"/>
            <a:r>
              <a:rPr lang="en-US" noProof="0"/>
              <a:t>Click icon to add table</a:t>
            </a:r>
          </a:p>
        </p:txBody>
      </p:sp>
      <p:sp>
        <p:nvSpPr>
          <p:cNvPr id="4" name="Rectangle 18"/>
          <p:cNvSpPr>
            <a:spLocks noGrp="1" noChangeArrowheads="1"/>
          </p:cNvSpPr>
          <p:nvPr>
            <p:ph type="ftr" sz="quarter" idx="10"/>
          </p:nvPr>
        </p:nvSpPr>
        <p:spPr/>
        <p:txBody>
          <a:bodyPr/>
          <a:lstStyle>
            <a:lvl1pPr>
              <a:defRPr b="1" u="sng">
                <a:latin typeface="Arial" pitchFamily="34" charset="0"/>
                <a:ea typeface="ヒラギノ角ゴ Pro W3" pitchFamily="48" charset="-128"/>
              </a:defRPr>
            </a:lvl1pPr>
          </a:lstStyle>
          <a:p>
            <a:pPr algn="r" rtl="0" fontAlgn="base">
              <a:spcBef>
                <a:spcPct val="0"/>
              </a:spcBef>
              <a:spcAft>
                <a:spcPct val="0"/>
              </a:spcAft>
              <a:defRPr/>
            </a:pPr>
            <a:endParaRPr lang="en-GB" sz="800" kern="1200">
              <a:solidFill>
                <a:srgbClr val="BDB2A4"/>
              </a:solidFill>
              <a:cs typeface="+mn-cs"/>
            </a:endParaRPr>
          </a:p>
        </p:txBody>
      </p:sp>
      <p:sp>
        <p:nvSpPr>
          <p:cNvPr id="5" name="Rectangle 19"/>
          <p:cNvSpPr>
            <a:spLocks noGrp="1" noChangeArrowheads="1"/>
          </p:cNvSpPr>
          <p:nvPr>
            <p:ph type="sldNum" sz="quarter" idx="11"/>
          </p:nvPr>
        </p:nvSpPr>
        <p:spPr/>
        <p:txBody>
          <a:bodyPr/>
          <a:lstStyle>
            <a:lvl1pPr>
              <a:defRPr b="1" u="sng" smtClean="0">
                <a:latin typeface="Arial" panose="020B0604020202020204" pitchFamily="34" charset="0"/>
                <a:ea typeface="ヒラギノ角ゴ Pro W3"/>
                <a:cs typeface="ヒラギノ角ゴ Pro W3"/>
              </a:defRPr>
            </a:lvl1pPr>
          </a:lstStyle>
          <a:p>
            <a:pPr algn="r" rtl="0" fontAlgn="base">
              <a:spcBef>
                <a:spcPct val="0"/>
              </a:spcBef>
              <a:spcAft>
                <a:spcPct val="0"/>
              </a:spcAft>
              <a:defRPr/>
            </a:pPr>
            <a:r>
              <a:rPr lang="en-GB" altLang="es-ES" sz="800" kern="1200">
                <a:solidFill>
                  <a:srgbClr val="00B7FF"/>
                </a:solidFill>
              </a:rPr>
              <a:t>Slide No </a:t>
            </a:r>
            <a:fld id="{CFD47121-DDDE-468E-A966-C6D6C497549C}" type="slidenum">
              <a:rPr lang="en-GB" altLang="es-ES" sz="800" kern="1200">
                <a:solidFill>
                  <a:srgbClr val="00B7FF"/>
                </a:solidFill>
              </a:rPr>
              <a:pPr algn="r" rtl="0" fontAlgn="base">
                <a:spcBef>
                  <a:spcPct val="0"/>
                </a:spcBef>
                <a:spcAft>
                  <a:spcPct val="0"/>
                </a:spcAft>
                <a:defRPr/>
              </a:pPr>
              <a:t>‹Nº›</a:t>
            </a:fld>
            <a:endParaRPr lang="en-GB" altLang="es-ES" sz="800" kern="1200">
              <a:solidFill>
                <a:srgbClr val="00B7FF"/>
              </a:solidFill>
            </a:endParaRPr>
          </a:p>
        </p:txBody>
      </p:sp>
    </p:spTree>
    <p:extLst>
      <p:ext uri="{BB962C8B-B14F-4D97-AF65-F5344CB8AC3E}">
        <p14:creationId xmlns:p14="http://schemas.microsoft.com/office/powerpoint/2010/main" val="14901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54"/>
            <a:ext cx="7772400" cy="1470025"/>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341034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1376A72-590D-401F-BD0C-CB0B1C31FD72}" type="datetimeFigureOut">
              <a:rPr lang="es-ES" smtClean="0"/>
              <a:pPr/>
              <a:t>29/01/2020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AC38DA-0914-4BF7-ACBB-EF920F8D557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76A72-590D-401F-BD0C-CB0B1C31FD72}" type="datetimeFigureOut">
              <a:rPr lang="es-ES" smtClean="0"/>
              <a:pPr/>
              <a:t>29/01/2020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AC38DA-0914-4BF7-ACBB-EF920F8D557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362" name="Picture 17" descr="Lira_Blue_KLin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7050" y="258764"/>
            <a:ext cx="8142288"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title"/>
          </p:nvPr>
        </p:nvSpPr>
        <p:spPr bwMode="auto">
          <a:xfrm>
            <a:off x="844551" y="344489"/>
            <a:ext cx="7624763" cy="73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ES"/>
              <a:t>Click to edit Master title style</a:t>
            </a:r>
            <a:endParaRPr lang="en-GB" altLang="es-ES"/>
          </a:p>
        </p:txBody>
      </p:sp>
      <p:sp>
        <p:nvSpPr>
          <p:cNvPr id="15364" name="Rectangle 3"/>
          <p:cNvSpPr>
            <a:spLocks noGrp="1" noChangeArrowheads="1"/>
          </p:cNvSpPr>
          <p:nvPr>
            <p:ph type="body" idx="1"/>
          </p:nvPr>
        </p:nvSpPr>
        <p:spPr bwMode="auto">
          <a:xfrm>
            <a:off x="515938" y="1600200"/>
            <a:ext cx="8170862" cy="4287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endParaRPr lang="en-GB" altLang="es-ES"/>
          </a:p>
        </p:txBody>
      </p:sp>
      <p:pic>
        <p:nvPicPr>
          <p:cNvPr id="15365" name="Picture 15" descr="NN_2C_WB_pp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799389" y="5957951"/>
            <a:ext cx="100806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2" name="Rectangle 18"/>
          <p:cNvSpPr>
            <a:spLocks noGrp="1" noChangeArrowheads="1"/>
          </p:cNvSpPr>
          <p:nvPr>
            <p:ph type="ftr" sz="quarter" idx="3"/>
          </p:nvPr>
        </p:nvSpPr>
        <p:spPr bwMode="auto">
          <a:xfrm>
            <a:off x="469900" y="-127000"/>
            <a:ext cx="5843588" cy="471488"/>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eaLnBrk="1" hangingPunct="1">
              <a:defRPr sz="800" b="0" u="none">
                <a:solidFill>
                  <a:srgbClr val="BDB2A4"/>
                </a:solidFill>
                <a:latin typeface="Verdana" pitchFamily="34" charset="0"/>
                <a:ea typeface="+mn-ea"/>
                <a:cs typeface="+mn-cs"/>
              </a:defRPr>
            </a:lvl1pPr>
          </a:lstStyle>
          <a:p>
            <a:pPr rtl="0" fontAlgn="base">
              <a:spcBef>
                <a:spcPct val="0"/>
              </a:spcBef>
              <a:spcAft>
                <a:spcPct val="0"/>
              </a:spcAft>
              <a:defRPr/>
            </a:pPr>
            <a:endParaRPr lang="en-GB" kern="1200"/>
          </a:p>
        </p:txBody>
      </p:sp>
      <p:sp>
        <p:nvSpPr>
          <p:cNvPr id="1043" name="Rectangle 19"/>
          <p:cNvSpPr>
            <a:spLocks noGrp="1" noChangeArrowheads="1"/>
          </p:cNvSpPr>
          <p:nvPr>
            <p:ph type="sldNum" sz="quarter" idx="4"/>
          </p:nvPr>
        </p:nvSpPr>
        <p:spPr bwMode="auto">
          <a:xfrm>
            <a:off x="7761289" y="-127000"/>
            <a:ext cx="901700" cy="471488"/>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eaLnBrk="1" hangingPunct="1">
              <a:defRPr sz="800" b="0" smtClean="0">
                <a:solidFill>
                  <a:srgbClr val="00B7FF"/>
                </a:solidFill>
                <a:latin typeface="Verdana" panose="020B0604030504040204" pitchFamily="34" charset="0"/>
              </a:defRPr>
            </a:lvl1pPr>
          </a:lstStyle>
          <a:p>
            <a:pPr rtl="0" fontAlgn="base">
              <a:spcBef>
                <a:spcPct val="0"/>
              </a:spcBef>
              <a:spcAft>
                <a:spcPct val="0"/>
              </a:spcAft>
              <a:defRPr/>
            </a:pPr>
            <a:r>
              <a:rPr lang="en-GB" altLang="es-ES" kern="1200">
                <a:ea typeface="ＭＳ Ｐゴシック" pitchFamily="34" charset="-128"/>
                <a:cs typeface="Arial" pitchFamily="34" charset="0"/>
              </a:rPr>
              <a:t>Slide No </a:t>
            </a:r>
            <a:fld id="{6B938610-E770-4EDA-87A8-F59B61522D3D}" type="slidenum">
              <a:rPr lang="en-GB" altLang="es-ES" kern="1200">
                <a:ea typeface="ＭＳ Ｐゴシック" pitchFamily="34" charset="-128"/>
                <a:cs typeface="Arial" pitchFamily="34" charset="0"/>
              </a:rPr>
              <a:pPr rtl="0" fontAlgn="base">
                <a:spcBef>
                  <a:spcPct val="0"/>
                </a:spcBef>
                <a:spcAft>
                  <a:spcPct val="0"/>
                </a:spcAft>
                <a:defRPr/>
              </a:pPr>
              <a:t>‹Nº›</a:t>
            </a:fld>
            <a:endParaRPr lang="en-GB" altLang="es-ES" kern="1200">
              <a:ea typeface="ＭＳ Ｐゴシック" pitchFamily="34" charset="-128"/>
              <a:cs typeface="Arial" pitchFamily="34" charset="0"/>
            </a:endParaRPr>
          </a:p>
        </p:txBody>
      </p:sp>
      <p:sp>
        <p:nvSpPr>
          <p:cNvPr id="15368" name="Rectangle 20"/>
          <p:cNvSpPr>
            <a:spLocks noChangeArrowheads="1"/>
          </p:cNvSpPr>
          <p:nvPr/>
        </p:nvSpPr>
        <p:spPr bwMode="auto">
          <a:xfrm>
            <a:off x="6299201" y="-127000"/>
            <a:ext cx="14605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rtl="0" fontAlgn="base">
              <a:spcBef>
                <a:spcPct val="0"/>
              </a:spcBef>
              <a:spcAft>
                <a:spcPct val="0"/>
              </a:spcAft>
            </a:pPr>
            <a:endParaRPr lang="en-GB" altLang="es-ES" sz="800" b="0" kern="1200">
              <a:solidFill>
                <a:srgbClr val="BDB2A4"/>
              </a:solidFill>
              <a:latin typeface="Verdana" panose="020B0604030504040204"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7536214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l" rtl="0" eaLnBrk="0" fontAlgn="base" hangingPunct="0">
        <a:lnSpc>
          <a:spcPct val="90000"/>
        </a:lnSpc>
        <a:spcBef>
          <a:spcPct val="0"/>
        </a:spcBef>
        <a:spcAft>
          <a:spcPct val="0"/>
        </a:spcAft>
        <a:defRPr sz="3200">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defRPr>
      </a:lvl2pPr>
      <a:lvl3pPr algn="l" rtl="0" eaLnBrk="0" fontAlgn="base" hangingPunct="0">
        <a:lnSpc>
          <a:spcPct val="90000"/>
        </a:lnSpc>
        <a:spcBef>
          <a:spcPct val="0"/>
        </a:spcBef>
        <a:spcAft>
          <a:spcPct val="0"/>
        </a:spcAft>
        <a:defRPr sz="3200">
          <a:solidFill>
            <a:schemeClr val="tx1"/>
          </a:solidFill>
          <a:latin typeface="Verdana" pitchFamily="34" charset="0"/>
        </a:defRPr>
      </a:lvl3pPr>
      <a:lvl4pPr algn="l" rtl="0" eaLnBrk="0" fontAlgn="base" hangingPunct="0">
        <a:lnSpc>
          <a:spcPct val="90000"/>
        </a:lnSpc>
        <a:spcBef>
          <a:spcPct val="0"/>
        </a:spcBef>
        <a:spcAft>
          <a:spcPct val="0"/>
        </a:spcAft>
        <a:defRPr sz="3200">
          <a:solidFill>
            <a:schemeClr val="tx1"/>
          </a:solidFill>
          <a:latin typeface="Verdana" pitchFamily="34" charset="0"/>
        </a:defRPr>
      </a:lvl4pPr>
      <a:lvl5pPr algn="l" rtl="0" eaLnBrk="0" fontAlgn="base" hangingPunct="0">
        <a:lnSpc>
          <a:spcPct val="90000"/>
        </a:lnSpc>
        <a:spcBef>
          <a:spcPct val="0"/>
        </a:spcBef>
        <a:spcAft>
          <a:spcPct val="0"/>
        </a:spcAft>
        <a:defRPr sz="3200">
          <a:solidFill>
            <a:schemeClr val="tx1"/>
          </a:solidFill>
          <a:latin typeface="Verdana" pitchFamily="34" charset="0"/>
        </a:defRPr>
      </a:lvl5pPr>
      <a:lvl6pPr marL="457200" algn="l" rtl="0" eaLnBrk="1" fontAlgn="base" hangingPunct="1">
        <a:lnSpc>
          <a:spcPct val="90000"/>
        </a:lnSpc>
        <a:spcBef>
          <a:spcPct val="0"/>
        </a:spcBef>
        <a:spcAft>
          <a:spcPct val="0"/>
        </a:spcAft>
        <a:defRPr sz="3200">
          <a:solidFill>
            <a:schemeClr val="tx1"/>
          </a:solidFill>
          <a:latin typeface="Verdana" pitchFamily="34" charset="0"/>
        </a:defRPr>
      </a:lvl6pPr>
      <a:lvl7pPr marL="914400" algn="l" rtl="0" eaLnBrk="1" fontAlgn="base" hangingPunct="1">
        <a:lnSpc>
          <a:spcPct val="90000"/>
        </a:lnSpc>
        <a:spcBef>
          <a:spcPct val="0"/>
        </a:spcBef>
        <a:spcAft>
          <a:spcPct val="0"/>
        </a:spcAft>
        <a:defRPr sz="3200">
          <a:solidFill>
            <a:schemeClr val="tx1"/>
          </a:solidFill>
          <a:latin typeface="Verdana" pitchFamily="34" charset="0"/>
        </a:defRPr>
      </a:lvl7pPr>
      <a:lvl8pPr marL="1371600" algn="l" rtl="0" eaLnBrk="1" fontAlgn="base" hangingPunct="1">
        <a:lnSpc>
          <a:spcPct val="90000"/>
        </a:lnSpc>
        <a:spcBef>
          <a:spcPct val="0"/>
        </a:spcBef>
        <a:spcAft>
          <a:spcPct val="0"/>
        </a:spcAft>
        <a:defRPr sz="3200">
          <a:solidFill>
            <a:schemeClr val="tx1"/>
          </a:solidFill>
          <a:latin typeface="Verdana" pitchFamily="34" charset="0"/>
        </a:defRPr>
      </a:lvl8pPr>
      <a:lvl9pPr marL="1828800" algn="l" rtl="0" eaLnBrk="1" fontAlgn="base" hangingPunct="1">
        <a:lnSpc>
          <a:spcPct val="90000"/>
        </a:lnSpc>
        <a:spcBef>
          <a:spcPct val="0"/>
        </a:spcBef>
        <a:spcAft>
          <a:spcPct val="0"/>
        </a:spcAft>
        <a:defRPr sz="3200">
          <a:solidFill>
            <a:schemeClr val="tx1"/>
          </a:solidFill>
          <a:latin typeface="Verdana" pitchFamily="34" charset="0"/>
        </a:defRPr>
      </a:lvl9pPr>
    </p:titleStyle>
    <p:bodyStyle>
      <a:lvl1pPr marL="342900" indent="-342900" algn="l" rtl="0" eaLnBrk="0" fontAlgn="base" hangingPunct="0">
        <a:spcBef>
          <a:spcPct val="20000"/>
        </a:spcBef>
        <a:spcAft>
          <a:spcPct val="0"/>
        </a:spcAft>
        <a:buClr>
          <a:srgbClr val="880038"/>
        </a:buClr>
        <a:buChar char="•"/>
        <a:defRPr sz="2000">
          <a:solidFill>
            <a:srgbClr val="001965"/>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001965"/>
          </a:solidFill>
          <a:latin typeface="+mn-lt"/>
        </a:defRPr>
      </a:lvl2pPr>
      <a:lvl3pPr marL="1143000" indent="-228600" algn="l" rtl="0" eaLnBrk="0" fontAlgn="base" hangingPunct="0">
        <a:spcBef>
          <a:spcPct val="20000"/>
        </a:spcBef>
        <a:spcAft>
          <a:spcPct val="0"/>
        </a:spcAft>
        <a:buClr>
          <a:schemeClr val="hlink"/>
        </a:buClr>
        <a:buChar char="•"/>
        <a:defRPr sz="1600">
          <a:solidFill>
            <a:srgbClr val="001965"/>
          </a:solidFill>
          <a:latin typeface="+mn-lt"/>
        </a:defRPr>
      </a:lvl3pPr>
      <a:lvl4pPr marL="1600200" indent="-228600" algn="l" rtl="0" eaLnBrk="0" fontAlgn="base" hangingPunct="0">
        <a:spcBef>
          <a:spcPct val="20000"/>
        </a:spcBef>
        <a:spcAft>
          <a:spcPct val="0"/>
        </a:spcAft>
        <a:buClr>
          <a:srgbClr val="8DA2CC"/>
        </a:buClr>
        <a:buChar char="•"/>
        <a:defRPr sz="1400">
          <a:solidFill>
            <a:srgbClr val="001965"/>
          </a:solidFill>
          <a:latin typeface="+mn-lt"/>
        </a:defRPr>
      </a:lvl4pPr>
      <a:lvl5pPr marL="2057400" indent="-228600" algn="l" rtl="0" eaLnBrk="0" fontAlgn="base" hangingPunct="0">
        <a:spcBef>
          <a:spcPct val="20000"/>
        </a:spcBef>
        <a:spcAft>
          <a:spcPct val="0"/>
        </a:spcAft>
        <a:buClr>
          <a:srgbClr val="ECCCDA"/>
        </a:buClr>
        <a:buChar char="•"/>
        <a:defRPr sz="1400">
          <a:solidFill>
            <a:srgbClr val="001965"/>
          </a:solidFill>
          <a:latin typeface="+mn-lt"/>
        </a:defRPr>
      </a:lvl5pPr>
      <a:lvl6pPr marL="2514600" indent="-228600" algn="l" rtl="0" eaLnBrk="1" fontAlgn="base" hangingPunct="1">
        <a:spcBef>
          <a:spcPct val="20000"/>
        </a:spcBef>
        <a:spcAft>
          <a:spcPct val="0"/>
        </a:spcAft>
        <a:buClr>
          <a:srgbClr val="ECCCDA"/>
        </a:buClr>
        <a:buChar char="•"/>
        <a:defRPr sz="1400">
          <a:solidFill>
            <a:srgbClr val="001965"/>
          </a:solidFill>
          <a:latin typeface="+mn-lt"/>
        </a:defRPr>
      </a:lvl6pPr>
      <a:lvl7pPr marL="2971800" indent="-228600" algn="l" rtl="0" eaLnBrk="1" fontAlgn="base" hangingPunct="1">
        <a:spcBef>
          <a:spcPct val="20000"/>
        </a:spcBef>
        <a:spcAft>
          <a:spcPct val="0"/>
        </a:spcAft>
        <a:buClr>
          <a:srgbClr val="ECCCDA"/>
        </a:buClr>
        <a:buChar char="•"/>
        <a:defRPr sz="1400">
          <a:solidFill>
            <a:srgbClr val="001965"/>
          </a:solidFill>
          <a:latin typeface="+mn-lt"/>
        </a:defRPr>
      </a:lvl7pPr>
      <a:lvl8pPr marL="3429000" indent="-228600" algn="l" rtl="0" eaLnBrk="1" fontAlgn="base" hangingPunct="1">
        <a:spcBef>
          <a:spcPct val="20000"/>
        </a:spcBef>
        <a:spcAft>
          <a:spcPct val="0"/>
        </a:spcAft>
        <a:buClr>
          <a:srgbClr val="ECCCDA"/>
        </a:buClr>
        <a:buChar char="•"/>
        <a:defRPr sz="1400">
          <a:solidFill>
            <a:srgbClr val="001965"/>
          </a:solidFill>
          <a:latin typeface="+mn-lt"/>
        </a:defRPr>
      </a:lvl8pPr>
      <a:lvl9pPr marL="3886200" indent="-228600" algn="l" rtl="0" eaLnBrk="1" fontAlgn="base" hangingPunct="1">
        <a:spcBef>
          <a:spcPct val="20000"/>
        </a:spcBef>
        <a:spcAft>
          <a:spcPct val="0"/>
        </a:spcAft>
        <a:buClr>
          <a:srgbClr val="ECCCDA"/>
        </a:buClr>
        <a:buChar char="•"/>
        <a:defRPr sz="1400">
          <a:solidFill>
            <a:srgbClr val="00196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C27B77-2884-4113-BAAD-EEF89A6FD2D0}"/>
              </a:ext>
            </a:extLst>
          </p:cNvPr>
          <p:cNvSpPr>
            <a:spLocks noGrp="1"/>
          </p:cNvSpPr>
          <p:nvPr>
            <p:ph type="ctrTitle"/>
          </p:nvPr>
        </p:nvSpPr>
        <p:spPr/>
        <p:txBody>
          <a:bodyPr>
            <a:normAutofit fontScale="90000"/>
          </a:bodyPr>
          <a:lstStyle/>
          <a:p>
            <a:r>
              <a:rPr lang="es-ES" dirty="0"/>
              <a:t>Protocolo conjunto de las sociedades de Endocrinología, Diabetes y </a:t>
            </a:r>
            <a:r>
              <a:rPr lang="es-ES" dirty="0" err="1"/>
              <a:t>Nutricicón</a:t>
            </a:r>
            <a:r>
              <a:rPr lang="es-ES" dirty="0"/>
              <a:t> de Extremadura (SEDEN) y Sociedad de Cardiología Extremeña en el tratamiento de DM-2 y patología coronaria.</a:t>
            </a:r>
          </a:p>
        </p:txBody>
      </p:sp>
    </p:spTree>
    <p:extLst>
      <p:ext uri="{BB962C8B-B14F-4D97-AF65-F5344CB8AC3E}">
        <p14:creationId xmlns:p14="http://schemas.microsoft.com/office/powerpoint/2010/main" val="131382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571472" y="350951"/>
            <a:ext cx="8143932" cy="6186309"/>
          </a:xfrm>
          <a:prstGeom prst="rect">
            <a:avLst/>
          </a:prstGeom>
          <a:noFill/>
        </p:spPr>
        <p:txBody>
          <a:bodyPr wrap="square" rtlCol="0">
            <a:spAutoFit/>
          </a:bodyPr>
          <a:lstStyle/>
          <a:p>
            <a:endParaRPr lang="es-ES" dirty="0"/>
          </a:p>
          <a:p>
            <a:r>
              <a:rPr lang="es-ES" dirty="0"/>
              <a:t>Los pacientes en </a:t>
            </a:r>
            <a:r>
              <a:rPr lang="es-ES" b="1" dirty="0"/>
              <a:t>tratamiento con insulina </a:t>
            </a:r>
            <a:r>
              <a:rPr lang="es-ES" dirty="0"/>
              <a:t>que han sufrido un ECV se benefician de forma similar  de los nuevos antidiabéticos. No obstante, el manejo del tratamiento antidiabético en estos pacientes puede resultar complejo con incremento del riesgo de complicaciones cuando se añaden nuevos fármacos al tratamiento </a:t>
            </a:r>
            <a:r>
              <a:rPr lang="es-ES" dirty="0" err="1"/>
              <a:t>insulínico</a:t>
            </a:r>
            <a:r>
              <a:rPr lang="es-ES" dirty="0"/>
              <a:t> (</a:t>
            </a:r>
            <a:r>
              <a:rPr lang="es-ES" b="1" dirty="0"/>
              <a:t>hipoglucemias, </a:t>
            </a:r>
            <a:r>
              <a:rPr lang="es-ES" b="1" dirty="0" err="1"/>
              <a:t>cetoacidosis</a:t>
            </a:r>
            <a:r>
              <a:rPr lang="es-ES" b="1" dirty="0"/>
              <a:t> diabética</a:t>
            </a:r>
            <a:r>
              <a:rPr lang="es-ES" dirty="0"/>
              <a:t>, amputaciones…) por lo que se recomienda sea visto por un especialista en Diabetes de forma reglada o preferente.</a:t>
            </a:r>
          </a:p>
          <a:p>
            <a:endParaRPr lang="es-ES" dirty="0"/>
          </a:p>
          <a:p>
            <a:r>
              <a:rPr lang="es-ES" dirty="0"/>
              <a:t>Del mismo modo, los pacientes que, aún sin estar en tratamiento con insulina en el momento del ECV, se presentan con </a:t>
            </a:r>
            <a:r>
              <a:rPr lang="es-ES" b="1" dirty="0"/>
              <a:t>HbA1c muy alta</a:t>
            </a:r>
            <a:r>
              <a:rPr lang="es-ES" dirty="0"/>
              <a:t>, </a:t>
            </a:r>
            <a:r>
              <a:rPr lang="es-ES" b="1" dirty="0"/>
              <a:t>peso normal-bajo y/o pérdida significativa de peso</a:t>
            </a:r>
            <a:r>
              <a:rPr lang="es-ES" dirty="0"/>
              <a:t> pueden presentar una</a:t>
            </a:r>
            <a:r>
              <a:rPr lang="es-ES" b="1" dirty="0"/>
              <a:t> Diabetes Tipo 1, Diabetes Tipo LADA o Diabetes Tipo 2 con marcada </a:t>
            </a:r>
            <a:r>
              <a:rPr lang="es-ES" b="1" dirty="0" err="1"/>
              <a:t>insulinopenia</a:t>
            </a:r>
            <a:r>
              <a:rPr lang="es-ES" b="1" dirty="0"/>
              <a:t>, </a:t>
            </a:r>
            <a:r>
              <a:rPr lang="es-ES" dirty="0"/>
              <a:t>precisando por tanto, un diagnóstico más preciso del tipo de Diabetes así como tratamiento con insulina, además de otros fármacos antidiabéticos. Por este motivo se recomienda también sea  visto por un especialista en Diabetes de forma reglada o preferente.</a:t>
            </a:r>
          </a:p>
          <a:p>
            <a:endParaRPr lang="es-ES" dirty="0"/>
          </a:p>
          <a:p>
            <a:r>
              <a:rPr lang="es-ES" dirty="0"/>
              <a:t>Inicio de Insulina Basal:  </a:t>
            </a:r>
            <a:r>
              <a:rPr lang="es-ES" dirty="0" err="1"/>
              <a:t>Glargina</a:t>
            </a:r>
            <a:r>
              <a:rPr lang="es-ES" dirty="0"/>
              <a:t> U100 o U300: 0,2 </a:t>
            </a:r>
            <a:r>
              <a:rPr lang="es-ES" dirty="0" err="1"/>
              <a:t>ui</a:t>
            </a:r>
            <a:r>
              <a:rPr lang="es-ES" dirty="0"/>
              <a:t> por kg de peso</a:t>
            </a:r>
          </a:p>
          <a:p>
            <a:endParaRPr lang="es-ES" dirty="0"/>
          </a:p>
          <a:p>
            <a:r>
              <a:rPr lang="es-ES" dirty="0"/>
              <a:t>En caso de </a:t>
            </a:r>
            <a:r>
              <a:rPr lang="es-ES" b="1" dirty="0"/>
              <a:t>Insuficiencia renal (</a:t>
            </a:r>
            <a:r>
              <a:rPr lang="es-ES" b="1" dirty="0" err="1"/>
              <a:t>eFG</a:t>
            </a:r>
            <a:r>
              <a:rPr lang="es-ES" b="1" dirty="0"/>
              <a:t>&lt;60), </a:t>
            </a:r>
            <a:r>
              <a:rPr lang="es-ES" dirty="0"/>
              <a:t>dependiendo del grado de la misma, pueden estar </a:t>
            </a:r>
            <a:r>
              <a:rPr lang="es-ES" b="1" dirty="0"/>
              <a:t>contraindicados, o requerir ajuste de dosis </a:t>
            </a:r>
            <a:r>
              <a:rPr lang="es-ES" dirty="0"/>
              <a:t>, muchos antidiabéticos, como la insulina, iSLT2, </a:t>
            </a:r>
            <a:r>
              <a:rPr lang="es-ES" dirty="0" err="1"/>
              <a:t>Metformina</a:t>
            </a:r>
            <a:r>
              <a:rPr lang="es-ES" dirty="0"/>
              <a:t>, iDPP4 y aGLP1, por lo que se recomienda sea visto por un especialista en Diabetes de forma reglada o preferente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1071537" y="-24"/>
          <a:ext cx="7858186" cy="2316480"/>
        </p:xfrm>
        <a:graphic>
          <a:graphicData uri="http://schemas.openxmlformats.org/drawingml/2006/table">
            <a:tbl>
              <a:tblPr firstRow="1" bandRow="1">
                <a:tableStyleId>{5C22544A-7EE6-4342-B048-85BDC9FD1C3A}</a:tableStyleId>
              </a:tblPr>
              <a:tblGrid>
                <a:gridCol w="1175055">
                  <a:extLst>
                    <a:ext uri="{9D8B030D-6E8A-4147-A177-3AD203B41FA5}">
                      <a16:colId xmlns:a16="http://schemas.microsoft.com/office/drawing/2014/main" val="20000"/>
                    </a:ext>
                  </a:extLst>
                </a:gridCol>
                <a:gridCol w="1468152">
                  <a:extLst>
                    <a:ext uri="{9D8B030D-6E8A-4147-A177-3AD203B41FA5}">
                      <a16:colId xmlns:a16="http://schemas.microsoft.com/office/drawing/2014/main" val="20001"/>
                    </a:ext>
                  </a:extLst>
                </a:gridCol>
                <a:gridCol w="1500198">
                  <a:extLst>
                    <a:ext uri="{9D8B030D-6E8A-4147-A177-3AD203B41FA5}">
                      <a16:colId xmlns:a16="http://schemas.microsoft.com/office/drawing/2014/main" val="20002"/>
                    </a:ext>
                  </a:extLst>
                </a:gridCol>
                <a:gridCol w="2172518">
                  <a:extLst>
                    <a:ext uri="{9D8B030D-6E8A-4147-A177-3AD203B41FA5}">
                      <a16:colId xmlns:a16="http://schemas.microsoft.com/office/drawing/2014/main" val="20003"/>
                    </a:ext>
                  </a:extLst>
                </a:gridCol>
                <a:gridCol w="1542263">
                  <a:extLst>
                    <a:ext uri="{9D8B030D-6E8A-4147-A177-3AD203B41FA5}">
                      <a16:colId xmlns:a16="http://schemas.microsoft.com/office/drawing/2014/main" val="20004"/>
                    </a:ext>
                  </a:extLst>
                </a:gridCol>
              </a:tblGrid>
              <a:tr h="370840">
                <a:tc>
                  <a:txBody>
                    <a:bodyPr/>
                    <a:lstStyle/>
                    <a:p>
                      <a:r>
                        <a:rPr lang="es-ES" sz="1800" dirty="0"/>
                        <a:t>IMC &gt;30</a:t>
                      </a:r>
                    </a:p>
                  </a:txBody>
                  <a:tcPr/>
                </a:tc>
                <a:tc>
                  <a:txBody>
                    <a:bodyPr/>
                    <a:lstStyle/>
                    <a:p>
                      <a:r>
                        <a:rPr lang="es-ES" sz="1600" b="1" dirty="0" err="1">
                          <a:solidFill>
                            <a:srgbClr val="FFFF00"/>
                          </a:solidFill>
                        </a:rPr>
                        <a:t>näive</a:t>
                      </a:r>
                      <a:endParaRPr lang="es-ES" sz="1600" b="1" dirty="0">
                        <a:solidFill>
                          <a:srgbClr val="FFFF00"/>
                        </a:solidFill>
                      </a:endParaRPr>
                    </a:p>
                  </a:txBody>
                  <a:tcPr>
                    <a:solidFill>
                      <a:schemeClr val="accent4">
                        <a:lumMod val="50000"/>
                      </a:schemeClr>
                    </a:solidFill>
                  </a:tcPr>
                </a:tc>
                <a:tc>
                  <a:txBody>
                    <a:bodyPr/>
                    <a:lstStyle/>
                    <a:p>
                      <a:r>
                        <a:rPr lang="es-ES" sz="1600" b="1" dirty="0">
                          <a:solidFill>
                            <a:srgbClr val="FFFF00"/>
                          </a:solidFill>
                        </a:rPr>
                        <a:t>1 </a:t>
                      </a:r>
                      <a:r>
                        <a:rPr lang="es-ES" sz="1600" b="1" dirty="0" err="1">
                          <a:solidFill>
                            <a:srgbClr val="FFFF00"/>
                          </a:solidFill>
                        </a:rPr>
                        <a:t>farmaco</a:t>
                      </a:r>
                      <a:endParaRPr lang="es-ES" sz="1600" b="1" dirty="0">
                        <a:solidFill>
                          <a:srgbClr val="FFFF00"/>
                        </a:solidFill>
                      </a:endParaRPr>
                    </a:p>
                  </a:txBody>
                  <a:tcPr>
                    <a:solidFill>
                      <a:schemeClr val="accent4">
                        <a:lumMod val="50000"/>
                      </a:schemeClr>
                    </a:solidFill>
                  </a:tcPr>
                </a:tc>
                <a:tc>
                  <a:txBody>
                    <a:bodyPr/>
                    <a:lstStyle/>
                    <a:p>
                      <a:r>
                        <a:rPr lang="es-ES" sz="1600" b="1" dirty="0">
                          <a:solidFill>
                            <a:srgbClr val="FFFF00"/>
                          </a:solidFill>
                        </a:rPr>
                        <a:t>2/3 fármacos</a:t>
                      </a:r>
                    </a:p>
                  </a:txBody>
                  <a:tcPr>
                    <a:solidFill>
                      <a:schemeClr val="accent4">
                        <a:lumMod val="50000"/>
                      </a:schemeClr>
                    </a:solidFill>
                  </a:tcPr>
                </a:tc>
                <a:tc>
                  <a:txBody>
                    <a:bodyPr/>
                    <a:lstStyle/>
                    <a:p>
                      <a:r>
                        <a:rPr lang="es-ES" sz="1600" b="1" dirty="0">
                          <a:solidFill>
                            <a:srgbClr val="FFFF00"/>
                          </a:solidFill>
                        </a:rPr>
                        <a:t>Insulina o pérdida peso</a:t>
                      </a:r>
                    </a:p>
                  </a:txBody>
                  <a:tcPr>
                    <a:solidFill>
                      <a:schemeClr val="accent4">
                        <a:lumMod val="50000"/>
                      </a:schemeClr>
                    </a:solidFill>
                  </a:tcPr>
                </a:tc>
                <a:extLst>
                  <a:ext uri="{0D108BD9-81ED-4DB2-BD59-A6C34878D82A}">
                    <a16:rowId xmlns:a16="http://schemas.microsoft.com/office/drawing/2014/main" val="10000"/>
                  </a:ext>
                </a:extLst>
              </a:tr>
              <a:tr h="370840">
                <a:tc>
                  <a:txBody>
                    <a:bodyPr/>
                    <a:lstStyle/>
                    <a:p>
                      <a:r>
                        <a:rPr lang="es-ES" sz="1600" b="1" dirty="0">
                          <a:solidFill>
                            <a:srgbClr val="FFFF00"/>
                          </a:solidFill>
                        </a:rPr>
                        <a:t>A1c&gt;9%</a:t>
                      </a:r>
                    </a:p>
                  </a:txBody>
                  <a:tcPr>
                    <a:solidFill>
                      <a:schemeClr val="accent2"/>
                    </a:solidFill>
                  </a:tcPr>
                </a:tc>
                <a:tc>
                  <a:txBody>
                    <a:bodyPr/>
                    <a:lstStyle/>
                    <a:p>
                      <a:r>
                        <a:rPr lang="es-ES" sz="1600" dirty="0" err="1"/>
                        <a:t>Metformina</a:t>
                      </a:r>
                      <a:r>
                        <a:rPr lang="es-ES" sz="1600" dirty="0"/>
                        <a:t>+ aGLP1+iSGLT2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t>Metformina</a:t>
                      </a:r>
                      <a:r>
                        <a:rPr lang="es-ES" sz="1600" dirty="0"/>
                        <a:t>+ aGLP1+iSGLT2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t>Met+aGLP1+iSGLT2+ Insulina B</a:t>
                      </a:r>
                      <a:r>
                        <a:rPr lang="es-ES" sz="1600" baseline="0" dirty="0"/>
                        <a:t>+</a:t>
                      </a:r>
                      <a:r>
                        <a:rPr lang="es-ES" sz="1600" dirty="0"/>
                        <a:t>IC Endocrino</a:t>
                      </a:r>
                    </a:p>
                  </a:txBody>
                  <a:tcPr/>
                </a:tc>
                <a:tc>
                  <a:txBody>
                    <a:bodyPr/>
                    <a:lstStyle/>
                    <a:p>
                      <a:r>
                        <a:rPr lang="es-ES" sz="1600" dirty="0"/>
                        <a:t>IC Endocrino preferente</a:t>
                      </a:r>
                    </a:p>
                  </a:txBody>
                  <a:tcPr/>
                </a:tc>
                <a:extLst>
                  <a:ext uri="{0D108BD9-81ED-4DB2-BD59-A6C34878D82A}">
                    <a16:rowId xmlns:a16="http://schemas.microsoft.com/office/drawing/2014/main" val="10001"/>
                  </a:ext>
                </a:extLst>
              </a:tr>
              <a:tr h="370840">
                <a:tc>
                  <a:txBody>
                    <a:bodyPr/>
                    <a:lstStyle/>
                    <a:p>
                      <a:r>
                        <a:rPr lang="es-ES" sz="1600" b="1" dirty="0">
                          <a:solidFill>
                            <a:srgbClr val="FFFF00"/>
                          </a:solidFill>
                        </a:rPr>
                        <a:t>A1c 7,5-9%</a:t>
                      </a:r>
                    </a:p>
                  </a:txBody>
                  <a:tcPr>
                    <a:solidFill>
                      <a:schemeClr val="accent2"/>
                    </a:solidFill>
                  </a:tcPr>
                </a:tc>
                <a:tc>
                  <a:txBody>
                    <a:bodyPr/>
                    <a:lstStyle/>
                    <a:p>
                      <a:r>
                        <a:rPr lang="es-ES" sz="1600" dirty="0" err="1"/>
                        <a:t>Metformina</a:t>
                      </a:r>
                      <a:r>
                        <a:rPr lang="es-ES" sz="1600" dirty="0"/>
                        <a:t>+ aGLP1 o iSGLT2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t>Metformina</a:t>
                      </a:r>
                      <a:r>
                        <a:rPr lang="es-ES" sz="1600" dirty="0"/>
                        <a:t>+ aGLP1+iSGLT2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t>Metformina</a:t>
                      </a:r>
                      <a:r>
                        <a:rPr lang="es-ES" sz="1600" dirty="0"/>
                        <a:t>+ aGLP1+iSGLT2</a:t>
                      </a:r>
                    </a:p>
                  </a:txBody>
                  <a:tcPr/>
                </a:tc>
                <a:tc>
                  <a:txBody>
                    <a:bodyPr/>
                    <a:lstStyle/>
                    <a:p>
                      <a:r>
                        <a:rPr lang="es-ES" sz="1600" dirty="0"/>
                        <a:t>IC Endocrino </a:t>
                      </a:r>
                    </a:p>
                  </a:txBody>
                  <a:tcPr/>
                </a:tc>
                <a:extLst>
                  <a:ext uri="{0D108BD9-81ED-4DB2-BD59-A6C34878D82A}">
                    <a16:rowId xmlns:a16="http://schemas.microsoft.com/office/drawing/2014/main" val="10002"/>
                  </a:ext>
                </a:extLst>
              </a:tr>
              <a:tr h="370840">
                <a:tc>
                  <a:txBody>
                    <a:bodyPr/>
                    <a:lstStyle/>
                    <a:p>
                      <a:r>
                        <a:rPr lang="es-ES" sz="1600" b="1" dirty="0">
                          <a:solidFill>
                            <a:srgbClr val="FFFF00"/>
                          </a:solidFill>
                        </a:rPr>
                        <a:t>A1c &lt;7,5%</a:t>
                      </a:r>
                    </a:p>
                  </a:txBody>
                  <a:tcPr>
                    <a:solidFill>
                      <a:schemeClr val="accent2"/>
                    </a:solidFill>
                  </a:tcPr>
                </a:tc>
                <a:tc>
                  <a:txBody>
                    <a:bodyPr/>
                    <a:lstStyle/>
                    <a:p>
                      <a:r>
                        <a:rPr lang="es-ES" sz="1600" dirty="0" err="1"/>
                        <a:t>Metformina</a:t>
                      </a:r>
                      <a:r>
                        <a:rPr lang="es-ES" sz="1600" dirty="0"/>
                        <a:t> o</a:t>
                      </a:r>
                      <a:r>
                        <a:rPr lang="es-ES" sz="1600" baseline="0" dirty="0"/>
                        <a:t> iSGLT2*</a:t>
                      </a:r>
                      <a:endParaRPr lang="es-E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t>Metformina</a:t>
                      </a:r>
                      <a:r>
                        <a:rPr lang="es-ES" sz="1600" dirty="0"/>
                        <a:t>+ iSGLT2 o aGLP1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t>Metformina</a:t>
                      </a:r>
                      <a:r>
                        <a:rPr lang="es-ES" sz="1600" dirty="0"/>
                        <a:t>+ aGLP1+iSGLT2</a:t>
                      </a:r>
                    </a:p>
                  </a:txBody>
                  <a:tcPr/>
                </a:tc>
                <a:tc>
                  <a:txBody>
                    <a:bodyPr/>
                    <a:lstStyle/>
                    <a:p>
                      <a:r>
                        <a:rPr lang="es-ES" sz="1600" dirty="0"/>
                        <a:t>IC Endocrino</a:t>
                      </a:r>
                    </a:p>
                  </a:txBody>
                  <a:tcPr/>
                </a:tc>
                <a:extLst>
                  <a:ext uri="{0D108BD9-81ED-4DB2-BD59-A6C34878D82A}">
                    <a16:rowId xmlns:a16="http://schemas.microsoft.com/office/drawing/2014/main" val="10003"/>
                  </a:ext>
                </a:extLst>
              </a:tr>
            </a:tbl>
          </a:graphicData>
        </a:graphic>
      </p:graphicFrame>
      <p:sp>
        <p:nvSpPr>
          <p:cNvPr id="9" name="8 Rectángulo"/>
          <p:cNvSpPr/>
          <p:nvPr/>
        </p:nvSpPr>
        <p:spPr>
          <a:xfrm>
            <a:off x="1071538" y="-24"/>
            <a:ext cx="7858180" cy="2286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aphicFrame>
        <p:nvGraphicFramePr>
          <p:cNvPr id="7" name="6 Tabla"/>
          <p:cNvGraphicFramePr>
            <a:graphicFrameLocks noGrp="1"/>
          </p:cNvGraphicFramePr>
          <p:nvPr/>
        </p:nvGraphicFramePr>
        <p:xfrm>
          <a:off x="857224" y="2285992"/>
          <a:ext cx="7786742" cy="2316480"/>
        </p:xfrm>
        <a:graphic>
          <a:graphicData uri="http://schemas.openxmlformats.org/drawingml/2006/table">
            <a:tbl>
              <a:tblPr firstRow="1" bandRow="1">
                <a:tableStyleId>{5C22544A-7EE6-4342-B048-85BDC9FD1C3A}</a:tableStyleId>
              </a:tblPr>
              <a:tblGrid>
                <a:gridCol w="1214446">
                  <a:extLst>
                    <a:ext uri="{9D8B030D-6E8A-4147-A177-3AD203B41FA5}">
                      <a16:colId xmlns:a16="http://schemas.microsoft.com/office/drawing/2014/main" val="20000"/>
                    </a:ext>
                  </a:extLst>
                </a:gridCol>
                <a:gridCol w="1714512">
                  <a:extLst>
                    <a:ext uri="{9D8B030D-6E8A-4147-A177-3AD203B41FA5}">
                      <a16:colId xmlns:a16="http://schemas.microsoft.com/office/drawing/2014/main" val="20001"/>
                    </a:ext>
                  </a:extLst>
                </a:gridCol>
                <a:gridCol w="1743088">
                  <a:extLst>
                    <a:ext uri="{9D8B030D-6E8A-4147-A177-3AD203B41FA5}">
                      <a16:colId xmlns:a16="http://schemas.microsoft.com/office/drawing/2014/main" val="20002"/>
                    </a:ext>
                  </a:extLst>
                </a:gridCol>
                <a:gridCol w="1557348">
                  <a:extLst>
                    <a:ext uri="{9D8B030D-6E8A-4147-A177-3AD203B41FA5}">
                      <a16:colId xmlns:a16="http://schemas.microsoft.com/office/drawing/2014/main" val="20003"/>
                    </a:ext>
                  </a:extLst>
                </a:gridCol>
                <a:gridCol w="1557348">
                  <a:extLst>
                    <a:ext uri="{9D8B030D-6E8A-4147-A177-3AD203B41FA5}">
                      <a16:colId xmlns:a16="http://schemas.microsoft.com/office/drawing/2014/main" val="20004"/>
                    </a:ext>
                  </a:extLst>
                </a:gridCol>
              </a:tblGrid>
              <a:tr h="370840">
                <a:tc>
                  <a:txBody>
                    <a:bodyPr/>
                    <a:lstStyle/>
                    <a:p>
                      <a:r>
                        <a:rPr lang="es-ES" sz="1800" dirty="0"/>
                        <a:t>IMC:</a:t>
                      </a:r>
                      <a:r>
                        <a:rPr lang="es-ES" sz="1800" baseline="0" dirty="0"/>
                        <a:t> </a:t>
                      </a:r>
                      <a:r>
                        <a:rPr lang="es-ES" sz="1800" dirty="0"/>
                        <a:t>25-30</a:t>
                      </a:r>
                    </a:p>
                  </a:txBody>
                  <a:tcPr/>
                </a:tc>
                <a:tc>
                  <a:txBody>
                    <a:bodyPr/>
                    <a:lstStyle/>
                    <a:p>
                      <a:r>
                        <a:rPr lang="es-ES" sz="1600" b="1" dirty="0" err="1">
                          <a:solidFill>
                            <a:srgbClr val="FFFF00"/>
                          </a:solidFill>
                        </a:rPr>
                        <a:t>näive</a:t>
                      </a:r>
                      <a:endParaRPr lang="es-ES" sz="1600" b="1" dirty="0">
                        <a:solidFill>
                          <a:srgbClr val="FFFF00"/>
                        </a:solidFill>
                      </a:endParaRPr>
                    </a:p>
                  </a:txBody>
                  <a:tcPr>
                    <a:solidFill>
                      <a:schemeClr val="accent4">
                        <a:lumMod val="50000"/>
                      </a:schemeClr>
                    </a:solidFill>
                  </a:tcPr>
                </a:tc>
                <a:tc>
                  <a:txBody>
                    <a:bodyPr/>
                    <a:lstStyle/>
                    <a:p>
                      <a:r>
                        <a:rPr lang="es-ES" sz="1600" b="1" dirty="0">
                          <a:solidFill>
                            <a:srgbClr val="FFFF00"/>
                          </a:solidFill>
                        </a:rPr>
                        <a:t>1 </a:t>
                      </a:r>
                      <a:r>
                        <a:rPr lang="es-ES" sz="1600" b="1" dirty="0" err="1">
                          <a:solidFill>
                            <a:srgbClr val="FFFF00"/>
                          </a:solidFill>
                        </a:rPr>
                        <a:t>farmaco</a:t>
                      </a:r>
                      <a:endParaRPr lang="es-ES" sz="1600" b="1" dirty="0">
                        <a:solidFill>
                          <a:srgbClr val="FFFF00"/>
                        </a:solidFill>
                      </a:endParaRPr>
                    </a:p>
                  </a:txBody>
                  <a:tcPr>
                    <a:solidFill>
                      <a:schemeClr val="accent4">
                        <a:lumMod val="50000"/>
                      </a:schemeClr>
                    </a:solidFill>
                  </a:tcPr>
                </a:tc>
                <a:tc>
                  <a:txBody>
                    <a:bodyPr/>
                    <a:lstStyle/>
                    <a:p>
                      <a:r>
                        <a:rPr lang="es-ES" sz="1600" b="1" dirty="0">
                          <a:solidFill>
                            <a:srgbClr val="FFFF00"/>
                          </a:solidFill>
                        </a:rPr>
                        <a:t>2/3 fármacos</a:t>
                      </a:r>
                    </a:p>
                  </a:txBody>
                  <a:tcPr>
                    <a:solidFill>
                      <a:schemeClr val="accent4">
                        <a:lumMod val="50000"/>
                      </a:schemeClr>
                    </a:solidFill>
                  </a:tcPr>
                </a:tc>
                <a:tc>
                  <a:txBody>
                    <a:bodyPr/>
                    <a:lstStyle/>
                    <a:p>
                      <a:r>
                        <a:rPr lang="es-ES" sz="1600" b="1" dirty="0">
                          <a:solidFill>
                            <a:srgbClr val="FFFF00"/>
                          </a:solidFill>
                        </a:rPr>
                        <a:t>Insulina o pérdida peso</a:t>
                      </a:r>
                    </a:p>
                  </a:txBody>
                  <a:tcPr>
                    <a:solidFill>
                      <a:schemeClr val="accent4">
                        <a:lumMod val="50000"/>
                      </a:schemeClr>
                    </a:solidFill>
                  </a:tcPr>
                </a:tc>
                <a:extLst>
                  <a:ext uri="{0D108BD9-81ED-4DB2-BD59-A6C34878D82A}">
                    <a16:rowId xmlns:a16="http://schemas.microsoft.com/office/drawing/2014/main" val="10000"/>
                  </a:ext>
                </a:extLst>
              </a:tr>
              <a:tr h="370840">
                <a:tc>
                  <a:txBody>
                    <a:bodyPr/>
                    <a:lstStyle/>
                    <a:p>
                      <a:r>
                        <a:rPr lang="es-ES" sz="1600" b="1" dirty="0">
                          <a:solidFill>
                            <a:srgbClr val="FFFF00"/>
                          </a:solidFill>
                        </a:rPr>
                        <a:t>A1c&gt;9%</a:t>
                      </a:r>
                    </a:p>
                  </a:txBody>
                  <a:tcPr>
                    <a:solidFill>
                      <a:schemeClr val="accent2"/>
                    </a:solidFill>
                  </a:tcPr>
                </a:tc>
                <a:tc>
                  <a:txBody>
                    <a:bodyPr/>
                    <a:lstStyle/>
                    <a:p>
                      <a:r>
                        <a:rPr lang="es-ES" sz="1600" dirty="0" err="1"/>
                        <a:t>Metformina</a:t>
                      </a:r>
                      <a:r>
                        <a:rPr lang="es-ES" sz="1600" dirty="0"/>
                        <a:t>+ +iSGLT2+iDPP4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t>Insulina basal+ IC Endocrino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t>Insulina basal+ IC Endocrino</a:t>
                      </a:r>
                    </a:p>
                  </a:txBody>
                  <a:tcPr/>
                </a:tc>
                <a:tc>
                  <a:txBody>
                    <a:bodyPr/>
                    <a:lstStyle/>
                    <a:p>
                      <a:r>
                        <a:rPr lang="es-ES" sz="1600" dirty="0"/>
                        <a:t>IC Endocrino preferente</a:t>
                      </a:r>
                    </a:p>
                  </a:txBody>
                  <a:tcPr/>
                </a:tc>
                <a:extLst>
                  <a:ext uri="{0D108BD9-81ED-4DB2-BD59-A6C34878D82A}">
                    <a16:rowId xmlns:a16="http://schemas.microsoft.com/office/drawing/2014/main" val="10001"/>
                  </a:ext>
                </a:extLst>
              </a:tr>
              <a:tr h="370840">
                <a:tc>
                  <a:txBody>
                    <a:bodyPr/>
                    <a:lstStyle/>
                    <a:p>
                      <a:r>
                        <a:rPr lang="es-ES" sz="1600" b="1" dirty="0">
                          <a:solidFill>
                            <a:srgbClr val="FFFF00"/>
                          </a:solidFill>
                        </a:rPr>
                        <a:t>A1c 7,5-9%</a:t>
                      </a:r>
                    </a:p>
                  </a:txBody>
                  <a:tcPr>
                    <a:solidFill>
                      <a:schemeClr val="accent2"/>
                    </a:solidFill>
                  </a:tcPr>
                </a:tc>
                <a:tc>
                  <a:txBody>
                    <a:bodyPr/>
                    <a:lstStyle/>
                    <a:p>
                      <a:r>
                        <a:rPr lang="es-ES" sz="1600" dirty="0" err="1"/>
                        <a:t>Metformina</a:t>
                      </a:r>
                      <a:r>
                        <a:rPr lang="es-ES" sz="1600" dirty="0"/>
                        <a:t>+  iSGLT2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t>Metformina</a:t>
                      </a:r>
                      <a:r>
                        <a:rPr lang="es-ES" sz="1600" dirty="0"/>
                        <a:t>+ +iSGLT2+iDPP4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t>Insulina basal+ IC Endocrino</a:t>
                      </a:r>
                    </a:p>
                  </a:txBody>
                  <a:tcPr/>
                </a:tc>
                <a:tc>
                  <a:txBody>
                    <a:bodyPr/>
                    <a:lstStyle/>
                    <a:p>
                      <a:r>
                        <a:rPr lang="es-ES" sz="1600" dirty="0"/>
                        <a:t>IC Endocrino </a:t>
                      </a:r>
                    </a:p>
                  </a:txBody>
                  <a:tcPr/>
                </a:tc>
                <a:extLst>
                  <a:ext uri="{0D108BD9-81ED-4DB2-BD59-A6C34878D82A}">
                    <a16:rowId xmlns:a16="http://schemas.microsoft.com/office/drawing/2014/main" val="10002"/>
                  </a:ext>
                </a:extLst>
              </a:tr>
              <a:tr h="370840">
                <a:tc>
                  <a:txBody>
                    <a:bodyPr/>
                    <a:lstStyle/>
                    <a:p>
                      <a:r>
                        <a:rPr lang="es-ES" sz="1600" b="1" dirty="0">
                          <a:solidFill>
                            <a:srgbClr val="FFFF00"/>
                          </a:solidFill>
                        </a:rPr>
                        <a:t>A1c &lt;7,5%</a:t>
                      </a:r>
                    </a:p>
                  </a:txBody>
                  <a:tcPr>
                    <a:solidFill>
                      <a:schemeClr val="accent2"/>
                    </a:solidFill>
                  </a:tcPr>
                </a:tc>
                <a:tc>
                  <a:txBody>
                    <a:bodyPr/>
                    <a:lstStyle/>
                    <a:p>
                      <a:r>
                        <a:rPr lang="es-ES" sz="1600" dirty="0" err="1"/>
                        <a:t>Metformina</a:t>
                      </a:r>
                      <a:r>
                        <a:rPr lang="es-ES" sz="1600" dirty="0"/>
                        <a:t> o iSGLT2*</a:t>
                      </a:r>
                    </a:p>
                  </a:txBody>
                  <a:tcPr/>
                </a:tc>
                <a:tc>
                  <a:txBody>
                    <a:bodyPr/>
                    <a:lstStyle/>
                    <a:p>
                      <a:r>
                        <a:rPr lang="es-ES" sz="1600" dirty="0" err="1"/>
                        <a:t>Metformina</a:t>
                      </a:r>
                      <a:r>
                        <a:rPr lang="es-ES" sz="1600" dirty="0"/>
                        <a:t>+ iSGLT2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t>Metformina</a:t>
                      </a:r>
                      <a:r>
                        <a:rPr lang="es-ES" sz="1600" dirty="0"/>
                        <a:t>+ +iSGLT2+iDPP4</a:t>
                      </a:r>
                    </a:p>
                  </a:txBody>
                  <a:tcPr/>
                </a:tc>
                <a:tc>
                  <a:txBody>
                    <a:bodyPr/>
                    <a:lstStyle/>
                    <a:p>
                      <a:r>
                        <a:rPr lang="es-ES" sz="1600" dirty="0"/>
                        <a:t>IC Endocrino </a:t>
                      </a:r>
                    </a:p>
                  </a:txBody>
                  <a:tcPr/>
                </a:tc>
                <a:extLst>
                  <a:ext uri="{0D108BD9-81ED-4DB2-BD59-A6C34878D82A}">
                    <a16:rowId xmlns:a16="http://schemas.microsoft.com/office/drawing/2014/main" val="10003"/>
                  </a:ext>
                </a:extLst>
              </a:tr>
            </a:tbl>
          </a:graphicData>
        </a:graphic>
      </p:graphicFrame>
      <p:sp>
        <p:nvSpPr>
          <p:cNvPr id="10" name="9 Rectángulo"/>
          <p:cNvSpPr/>
          <p:nvPr/>
        </p:nvSpPr>
        <p:spPr>
          <a:xfrm>
            <a:off x="857224" y="2285992"/>
            <a:ext cx="7786742" cy="23574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6" name="5 Tabla"/>
          <p:cNvGraphicFramePr>
            <a:graphicFrameLocks noGrp="1"/>
          </p:cNvGraphicFramePr>
          <p:nvPr/>
        </p:nvGraphicFramePr>
        <p:xfrm>
          <a:off x="357154" y="4572008"/>
          <a:ext cx="7858184" cy="2316480"/>
        </p:xfrm>
        <a:graphic>
          <a:graphicData uri="http://schemas.openxmlformats.org/drawingml/2006/table">
            <a:tbl>
              <a:tblPr firstRow="1" bandRow="1">
                <a:tableStyleId>{5C22544A-7EE6-4342-B048-85BDC9FD1C3A}</a:tableStyleId>
              </a:tblPr>
              <a:tblGrid>
                <a:gridCol w="1143008">
                  <a:extLst>
                    <a:ext uri="{9D8B030D-6E8A-4147-A177-3AD203B41FA5}">
                      <a16:colId xmlns:a16="http://schemas.microsoft.com/office/drawing/2014/main" val="20000"/>
                    </a:ext>
                  </a:extLst>
                </a:gridCol>
                <a:gridCol w="1500198">
                  <a:extLst>
                    <a:ext uri="{9D8B030D-6E8A-4147-A177-3AD203B41FA5}">
                      <a16:colId xmlns:a16="http://schemas.microsoft.com/office/drawing/2014/main" val="20001"/>
                    </a:ext>
                  </a:extLst>
                </a:gridCol>
                <a:gridCol w="1571636">
                  <a:extLst>
                    <a:ext uri="{9D8B030D-6E8A-4147-A177-3AD203B41FA5}">
                      <a16:colId xmlns:a16="http://schemas.microsoft.com/office/drawing/2014/main" val="20002"/>
                    </a:ext>
                  </a:extLst>
                </a:gridCol>
                <a:gridCol w="2071706">
                  <a:extLst>
                    <a:ext uri="{9D8B030D-6E8A-4147-A177-3AD203B41FA5}">
                      <a16:colId xmlns:a16="http://schemas.microsoft.com/office/drawing/2014/main" val="20003"/>
                    </a:ext>
                  </a:extLst>
                </a:gridCol>
                <a:gridCol w="1571636">
                  <a:extLst>
                    <a:ext uri="{9D8B030D-6E8A-4147-A177-3AD203B41FA5}">
                      <a16:colId xmlns:a16="http://schemas.microsoft.com/office/drawing/2014/main" val="20004"/>
                    </a:ext>
                  </a:extLst>
                </a:gridCol>
              </a:tblGrid>
              <a:tr h="370840">
                <a:tc>
                  <a:txBody>
                    <a:bodyPr/>
                    <a:lstStyle/>
                    <a:p>
                      <a:r>
                        <a:rPr lang="es-ES" sz="1800" dirty="0"/>
                        <a:t>IMC &lt;25</a:t>
                      </a:r>
                    </a:p>
                  </a:txBody>
                  <a:tcPr/>
                </a:tc>
                <a:tc>
                  <a:txBody>
                    <a:bodyPr/>
                    <a:lstStyle/>
                    <a:p>
                      <a:r>
                        <a:rPr lang="es-ES" sz="1600" b="1" dirty="0" err="1">
                          <a:solidFill>
                            <a:srgbClr val="FFFF00"/>
                          </a:solidFill>
                        </a:rPr>
                        <a:t>näive</a:t>
                      </a:r>
                      <a:endParaRPr lang="es-ES" sz="1600" b="1" dirty="0">
                        <a:solidFill>
                          <a:srgbClr val="FFFF00"/>
                        </a:solidFill>
                      </a:endParaRPr>
                    </a:p>
                  </a:txBody>
                  <a:tcPr>
                    <a:solidFill>
                      <a:schemeClr val="accent4">
                        <a:lumMod val="50000"/>
                      </a:schemeClr>
                    </a:solidFill>
                  </a:tcPr>
                </a:tc>
                <a:tc>
                  <a:txBody>
                    <a:bodyPr/>
                    <a:lstStyle/>
                    <a:p>
                      <a:r>
                        <a:rPr lang="es-ES" sz="1600" b="1" dirty="0">
                          <a:solidFill>
                            <a:srgbClr val="FFFF00"/>
                          </a:solidFill>
                        </a:rPr>
                        <a:t>1 </a:t>
                      </a:r>
                      <a:r>
                        <a:rPr lang="es-ES" sz="1600" b="1" dirty="0" err="1">
                          <a:solidFill>
                            <a:srgbClr val="FFFF00"/>
                          </a:solidFill>
                        </a:rPr>
                        <a:t>farmaco</a:t>
                      </a:r>
                      <a:endParaRPr lang="es-ES" sz="1600" b="1" dirty="0">
                        <a:solidFill>
                          <a:srgbClr val="FFFF00"/>
                        </a:solidFill>
                      </a:endParaRPr>
                    </a:p>
                  </a:txBody>
                  <a:tcPr>
                    <a:solidFill>
                      <a:schemeClr val="accent4">
                        <a:lumMod val="50000"/>
                      </a:schemeClr>
                    </a:solidFill>
                  </a:tcPr>
                </a:tc>
                <a:tc>
                  <a:txBody>
                    <a:bodyPr/>
                    <a:lstStyle/>
                    <a:p>
                      <a:r>
                        <a:rPr lang="es-ES" sz="1600" b="1" dirty="0">
                          <a:solidFill>
                            <a:srgbClr val="FFFF00"/>
                          </a:solidFill>
                        </a:rPr>
                        <a:t>2/3 fármacos</a:t>
                      </a:r>
                    </a:p>
                  </a:txBody>
                  <a:tcPr>
                    <a:solidFill>
                      <a:schemeClr val="accent4">
                        <a:lumMod val="50000"/>
                      </a:schemeClr>
                    </a:solidFill>
                  </a:tcPr>
                </a:tc>
                <a:tc>
                  <a:txBody>
                    <a:bodyPr/>
                    <a:lstStyle/>
                    <a:p>
                      <a:r>
                        <a:rPr lang="es-ES" sz="1600" b="1" dirty="0">
                          <a:solidFill>
                            <a:srgbClr val="FFFF00"/>
                          </a:solidFill>
                        </a:rPr>
                        <a:t>Insulina o pérdida peso</a:t>
                      </a:r>
                    </a:p>
                  </a:txBody>
                  <a:tcPr>
                    <a:solidFill>
                      <a:schemeClr val="accent4">
                        <a:lumMod val="50000"/>
                      </a:schemeClr>
                    </a:solidFill>
                  </a:tcPr>
                </a:tc>
                <a:extLst>
                  <a:ext uri="{0D108BD9-81ED-4DB2-BD59-A6C34878D82A}">
                    <a16:rowId xmlns:a16="http://schemas.microsoft.com/office/drawing/2014/main" val="10000"/>
                  </a:ext>
                </a:extLst>
              </a:tr>
              <a:tr h="370840">
                <a:tc>
                  <a:txBody>
                    <a:bodyPr/>
                    <a:lstStyle/>
                    <a:p>
                      <a:r>
                        <a:rPr lang="es-ES" sz="1600" b="1" dirty="0">
                          <a:solidFill>
                            <a:srgbClr val="FFFF00"/>
                          </a:solidFill>
                        </a:rPr>
                        <a:t>A1c&gt;9%</a:t>
                      </a:r>
                    </a:p>
                  </a:txBody>
                  <a:tcPr>
                    <a:solidFill>
                      <a:schemeClr val="accent2"/>
                    </a:solidFill>
                  </a:tcPr>
                </a:tc>
                <a:tc>
                  <a:txBody>
                    <a:bodyPr/>
                    <a:lstStyle/>
                    <a:p>
                      <a:r>
                        <a:rPr lang="es-ES" sz="1600" dirty="0"/>
                        <a:t>Insulina basal+ IC Endocrino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t>Insulina basal+ IC Endocrino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t>Insulina basal+ IC Endocrino</a:t>
                      </a:r>
                    </a:p>
                  </a:txBody>
                  <a:tcPr/>
                </a:tc>
                <a:tc>
                  <a:txBody>
                    <a:bodyPr/>
                    <a:lstStyle/>
                    <a:p>
                      <a:r>
                        <a:rPr lang="es-ES" sz="1600" dirty="0"/>
                        <a:t>IC Endocrino preferente</a:t>
                      </a:r>
                    </a:p>
                  </a:txBody>
                  <a:tcPr/>
                </a:tc>
                <a:extLst>
                  <a:ext uri="{0D108BD9-81ED-4DB2-BD59-A6C34878D82A}">
                    <a16:rowId xmlns:a16="http://schemas.microsoft.com/office/drawing/2014/main" val="10001"/>
                  </a:ext>
                </a:extLst>
              </a:tr>
              <a:tr h="370840">
                <a:tc>
                  <a:txBody>
                    <a:bodyPr/>
                    <a:lstStyle/>
                    <a:p>
                      <a:r>
                        <a:rPr lang="es-ES" sz="1600" b="1" dirty="0">
                          <a:solidFill>
                            <a:srgbClr val="FFFF00"/>
                          </a:solidFill>
                        </a:rPr>
                        <a:t>A1c 7,5-9%</a:t>
                      </a:r>
                    </a:p>
                  </a:txBody>
                  <a:tcPr>
                    <a:solidFill>
                      <a:schemeClr val="accent2"/>
                    </a:solidFill>
                  </a:tcPr>
                </a:tc>
                <a:tc>
                  <a:txBody>
                    <a:bodyPr/>
                    <a:lstStyle/>
                    <a:p>
                      <a:r>
                        <a:rPr lang="es-ES" sz="1600" dirty="0" err="1"/>
                        <a:t>Metformina</a:t>
                      </a:r>
                      <a:r>
                        <a:rPr lang="es-ES" sz="1600" dirty="0"/>
                        <a:t>+ iDPP4</a:t>
                      </a:r>
                      <a:r>
                        <a:rPr lang="es-ES" sz="1600" baseline="0" dirty="0"/>
                        <a:t> o </a:t>
                      </a:r>
                      <a:r>
                        <a:rPr lang="es-ES" sz="1600" dirty="0"/>
                        <a:t>iSGLT2</a:t>
                      </a:r>
                    </a:p>
                  </a:txBody>
                  <a:tcPr/>
                </a:tc>
                <a:tc>
                  <a:txBody>
                    <a:bodyPr/>
                    <a:lstStyle/>
                    <a:p>
                      <a:r>
                        <a:rPr lang="es-ES" sz="1600" dirty="0" err="1"/>
                        <a:t>Metformina</a:t>
                      </a:r>
                      <a:r>
                        <a:rPr lang="es-ES" sz="1600" dirty="0"/>
                        <a:t>+ iDPP4</a:t>
                      </a:r>
                      <a:r>
                        <a:rPr lang="es-ES" sz="1600" baseline="0" dirty="0"/>
                        <a:t> + </a:t>
                      </a:r>
                      <a:r>
                        <a:rPr lang="es-ES" sz="1600" dirty="0"/>
                        <a:t>iSGLT2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a:t>Insulina basal+ IC Endocrino</a:t>
                      </a:r>
                    </a:p>
                  </a:txBody>
                  <a:tcPr/>
                </a:tc>
                <a:tc>
                  <a:txBody>
                    <a:bodyPr/>
                    <a:lstStyle/>
                    <a:p>
                      <a:r>
                        <a:rPr lang="es-ES" sz="1600" dirty="0"/>
                        <a:t>IC Endocrino </a:t>
                      </a:r>
                    </a:p>
                  </a:txBody>
                  <a:tcPr/>
                </a:tc>
                <a:extLst>
                  <a:ext uri="{0D108BD9-81ED-4DB2-BD59-A6C34878D82A}">
                    <a16:rowId xmlns:a16="http://schemas.microsoft.com/office/drawing/2014/main" val="10002"/>
                  </a:ext>
                </a:extLst>
              </a:tr>
              <a:tr h="370840">
                <a:tc>
                  <a:txBody>
                    <a:bodyPr/>
                    <a:lstStyle/>
                    <a:p>
                      <a:r>
                        <a:rPr lang="es-ES" sz="1600" b="1" dirty="0">
                          <a:solidFill>
                            <a:srgbClr val="FFFF00"/>
                          </a:solidFill>
                        </a:rPr>
                        <a:t>A1c &lt;7,5%</a:t>
                      </a:r>
                    </a:p>
                  </a:txBody>
                  <a:tcPr>
                    <a:solidFill>
                      <a:schemeClr val="accent2"/>
                    </a:solidFill>
                  </a:tcPr>
                </a:tc>
                <a:tc>
                  <a:txBody>
                    <a:bodyPr/>
                    <a:lstStyle/>
                    <a:p>
                      <a:r>
                        <a:rPr lang="es-ES" sz="1600" dirty="0" err="1"/>
                        <a:t>Metformina</a:t>
                      </a:r>
                      <a:r>
                        <a:rPr lang="es-ES" sz="1600" dirty="0"/>
                        <a:t> o iSGLT2*</a:t>
                      </a:r>
                    </a:p>
                  </a:txBody>
                  <a:tcPr/>
                </a:tc>
                <a:tc>
                  <a:txBody>
                    <a:bodyPr/>
                    <a:lstStyle/>
                    <a:p>
                      <a:r>
                        <a:rPr lang="es-ES" sz="1600" dirty="0" err="1"/>
                        <a:t>Metformina</a:t>
                      </a:r>
                      <a:r>
                        <a:rPr lang="es-ES" sz="1600" dirty="0"/>
                        <a:t>+ iSGLT2 o iDPP4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t>Metformina</a:t>
                      </a:r>
                      <a:r>
                        <a:rPr lang="es-ES" sz="1600" dirty="0"/>
                        <a:t>+ iDPP4</a:t>
                      </a:r>
                      <a:r>
                        <a:rPr lang="es-ES" sz="1600" baseline="0" dirty="0"/>
                        <a:t> + </a:t>
                      </a:r>
                      <a:r>
                        <a:rPr lang="es-ES" sz="1600" dirty="0"/>
                        <a:t>iSGLT2</a:t>
                      </a:r>
                    </a:p>
                  </a:txBody>
                  <a:tcPr/>
                </a:tc>
                <a:tc>
                  <a:txBody>
                    <a:bodyPr/>
                    <a:lstStyle/>
                    <a:p>
                      <a:r>
                        <a:rPr lang="es-ES" sz="1600" dirty="0"/>
                        <a:t>IC Endocrino </a:t>
                      </a:r>
                    </a:p>
                  </a:txBody>
                  <a:tcPr/>
                </a:tc>
                <a:extLst>
                  <a:ext uri="{0D108BD9-81ED-4DB2-BD59-A6C34878D82A}">
                    <a16:rowId xmlns:a16="http://schemas.microsoft.com/office/drawing/2014/main" val="10003"/>
                  </a:ext>
                </a:extLst>
              </a:tr>
            </a:tbl>
          </a:graphicData>
        </a:graphic>
      </p:graphicFrame>
      <p:sp>
        <p:nvSpPr>
          <p:cNvPr id="11" name="10 Rectángulo"/>
          <p:cNvSpPr/>
          <p:nvPr/>
        </p:nvSpPr>
        <p:spPr>
          <a:xfrm>
            <a:off x="357154" y="4572032"/>
            <a:ext cx="7858180" cy="23574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785794"/>
            <a:ext cx="8086724" cy="4311649"/>
          </a:xfrm>
        </p:spPr>
        <p:txBody>
          <a:bodyPr>
            <a:normAutofit/>
          </a:bodyPr>
          <a:lstStyle/>
          <a:p>
            <a:pPr>
              <a:buNone/>
            </a:pPr>
            <a:r>
              <a:rPr lang="es-ES" sz="2400" dirty="0"/>
              <a:t>Prioridad de uso de fármacos antidiabéticos en enfermedad cardiovascular:</a:t>
            </a:r>
          </a:p>
          <a:p>
            <a:r>
              <a:rPr lang="es-ES" sz="2400" dirty="0"/>
              <a:t>aGLP1: agonistas del receptor de GLP1: </a:t>
            </a:r>
            <a:r>
              <a:rPr lang="es-ES" sz="1800" dirty="0"/>
              <a:t> 				1º- </a:t>
            </a:r>
            <a:r>
              <a:rPr lang="es-ES" sz="1800" dirty="0" err="1"/>
              <a:t>Liraglutida</a:t>
            </a:r>
            <a:r>
              <a:rPr lang="es-ES" sz="1800" dirty="0"/>
              <a:t> 2º -</a:t>
            </a:r>
            <a:r>
              <a:rPr lang="es-ES" sz="1800" dirty="0" err="1"/>
              <a:t>Semaglutida</a:t>
            </a:r>
            <a:r>
              <a:rPr lang="es-ES" sz="1800" dirty="0"/>
              <a:t> 3º- </a:t>
            </a:r>
            <a:r>
              <a:rPr lang="es-ES" sz="1800" dirty="0" err="1"/>
              <a:t>Dulaglutida</a:t>
            </a:r>
            <a:r>
              <a:rPr lang="es-ES" sz="1800" dirty="0"/>
              <a:t> 4º- </a:t>
            </a:r>
            <a:r>
              <a:rPr lang="es-ES" sz="1800" dirty="0" err="1"/>
              <a:t>Exenatida</a:t>
            </a:r>
            <a:r>
              <a:rPr lang="es-ES" sz="1800" dirty="0"/>
              <a:t> Semanal </a:t>
            </a:r>
          </a:p>
          <a:p>
            <a:r>
              <a:rPr lang="es-ES" sz="2400" dirty="0"/>
              <a:t>iSGLT2: inhibidores del SGLT2: 					</a:t>
            </a:r>
            <a:r>
              <a:rPr lang="es-ES" sz="1800" dirty="0"/>
              <a:t>1º- </a:t>
            </a:r>
            <a:r>
              <a:rPr lang="es-ES" sz="1800" dirty="0" err="1"/>
              <a:t>Empagliflocina</a:t>
            </a:r>
            <a:r>
              <a:rPr lang="es-ES" sz="1800" dirty="0"/>
              <a:t> 2º- </a:t>
            </a:r>
            <a:r>
              <a:rPr lang="es-ES" sz="1800" dirty="0" err="1"/>
              <a:t>Canagliflocina</a:t>
            </a:r>
            <a:r>
              <a:rPr lang="es-ES" sz="1800" dirty="0"/>
              <a:t> 3º- </a:t>
            </a:r>
            <a:r>
              <a:rPr lang="es-ES" sz="1800" dirty="0" err="1"/>
              <a:t>Dapagliflocina</a:t>
            </a:r>
            <a:r>
              <a:rPr lang="es-ES" sz="1800" dirty="0"/>
              <a:t> 4º- </a:t>
            </a:r>
            <a:r>
              <a:rPr lang="es-ES" sz="1800" dirty="0" err="1"/>
              <a:t>Ertugliflocina</a:t>
            </a:r>
            <a:endParaRPr lang="es-ES" sz="1800" dirty="0"/>
          </a:p>
          <a:p>
            <a:r>
              <a:rPr lang="es-ES" sz="2400" dirty="0">
                <a:solidFill>
                  <a:prstClr val="black"/>
                </a:solidFill>
              </a:rPr>
              <a:t>iDPP4: inhibidores de la DPP4:</a:t>
            </a:r>
          </a:p>
          <a:p>
            <a:pPr>
              <a:buNone/>
            </a:pPr>
            <a:r>
              <a:rPr lang="es-ES" sz="1800" dirty="0"/>
              <a:t>		1º- </a:t>
            </a:r>
            <a:r>
              <a:rPr lang="es-ES" sz="1800" dirty="0" err="1"/>
              <a:t>Vildagliptina</a:t>
            </a:r>
            <a:r>
              <a:rPr lang="es-ES" sz="1800" dirty="0"/>
              <a:t> - </a:t>
            </a:r>
            <a:r>
              <a:rPr lang="es-ES" sz="1800" dirty="0" err="1"/>
              <a:t>Linagliptina</a:t>
            </a:r>
            <a:r>
              <a:rPr lang="es-ES" sz="1800" dirty="0"/>
              <a:t> o </a:t>
            </a:r>
            <a:r>
              <a:rPr lang="es-ES" sz="1800" dirty="0" err="1"/>
              <a:t>Sitagliptina</a:t>
            </a:r>
            <a:r>
              <a:rPr lang="es-ES" sz="1800" dirty="0"/>
              <a:t> 2º </a:t>
            </a:r>
            <a:r>
              <a:rPr lang="es-ES" sz="1800" dirty="0" err="1"/>
              <a:t>Alogiptina</a:t>
            </a:r>
            <a:endParaRPr lang="es-ES" sz="18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Liraglutide Clinical template">
  <a:themeElements>
    <a:clrScheme name="Liraglutide Clinical template 1">
      <a:dk1>
        <a:srgbClr val="001965"/>
      </a:dk1>
      <a:lt1>
        <a:srgbClr val="FFFFFF"/>
      </a:lt1>
      <a:dk2>
        <a:srgbClr val="FFFFFF"/>
      </a:dk2>
      <a:lt2>
        <a:srgbClr val="ECCCDA"/>
      </a:lt2>
      <a:accent1>
        <a:srgbClr val="880038"/>
      </a:accent1>
      <a:accent2>
        <a:srgbClr val="001965"/>
      </a:accent2>
      <a:accent3>
        <a:srgbClr val="FFFFFF"/>
      </a:accent3>
      <a:accent4>
        <a:srgbClr val="001455"/>
      </a:accent4>
      <a:accent5>
        <a:srgbClr val="C3AAAE"/>
      </a:accent5>
      <a:accent6>
        <a:srgbClr val="00165B"/>
      </a:accent6>
      <a:hlink>
        <a:srgbClr val="00B7FF"/>
      </a:hlink>
      <a:folHlink>
        <a:srgbClr val="8DA2CC"/>
      </a:folHlink>
    </a:clrScheme>
    <a:fontScheme name="Liraglutide Clinical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iraglutide Clinical template 1">
        <a:dk1>
          <a:srgbClr val="001965"/>
        </a:dk1>
        <a:lt1>
          <a:srgbClr val="FFFFFF"/>
        </a:lt1>
        <a:dk2>
          <a:srgbClr val="FFFFFF"/>
        </a:dk2>
        <a:lt2>
          <a:srgbClr val="ECCCDA"/>
        </a:lt2>
        <a:accent1>
          <a:srgbClr val="880038"/>
        </a:accent1>
        <a:accent2>
          <a:srgbClr val="001965"/>
        </a:accent2>
        <a:accent3>
          <a:srgbClr val="FFFFFF"/>
        </a:accent3>
        <a:accent4>
          <a:srgbClr val="001455"/>
        </a:accent4>
        <a:accent5>
          <a:srgbClr val="C3AAAE"/>
        </a:accent5>
        <a:accent6>
          <a:srgbClr val="00165B"/>
        </a:accent6>
        <a:hlink>
          <a:srgbClr val="00B7FF"/>
        </a:hlink>
        <a:folHlink>
          <a:srgbClr val="8DA2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34132</TotalTime>
  <Words>592</Words>
  <Application>Microsoft Office PowerPoint</Application>
  <PresentationFormat>Presentación en pantalla (4:3)</PresentationFormat>
  <Paragraphs>78</Paragraphs>
  <Slides>4</Slides>
  <Notes>2</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4</vt:i4>
      </vt:variant>
    </vt:vector>
  </HeadingPairs>
  <TitlesOfParts>
    <vt:vector size="9" baseType="lpstr">
      <vt:lpstr>Arial</vt:lpstr>
      <vt:lpstr>Calibri</vt:lpstr>
      <vt:lpstr>Verdana</vt:lpstr>
      <vt:lpstr>Tema de Office</vt:lpstr>
      <vt:lpstr>8_Liraglutide Clinical template</vt:lpstr>
      <vt:lpstr>Protocolo conjunto de las sociedades de Endocrinología, Diabetes y Nutricicón de Extremadura (SEDEN) y Sociedad de Cardiología Extremeña en el tratamiento de DM-2 y patología coronaria.</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David Peñalver Talavera</cp:lastModifiedBy>
  <cp:revision>78</cp:revision>
  <dcterms:created xsi:type="dcterms:W3CDTF">2019-02-14T22:09:49Z</dcterms:created>
  <dcterms:modified xsi:type="dcterms:W3CDTF">2020-01-29T16:18:55Z</dcterms:modified>
</cp:coreProperties>
</file>